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  <p:sldId id="258" r:id="rId5"/>
    <p:sldId id="259" r:id="rId6"/>
    <p:sldId id="257" r:id="rId7"/>
    <p:sldId id="266" r:id="rId8"/>
    <p:sldId id="270" r:id="rId9"/>
    <p:sldId id="269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22152-3E08-42D8-A93D-390F9F3FC641}" type="datetimeFigureOut">
              <a:rPr lang="el-GR" smtClean="0"/>
              <a:pPr/>
              <a:t>18/12/2014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1108-7ECF-4CE6-9667-9FFC96E6814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22152-3E08-42D8-A93D-390F9F3FC641}" type="datetimeFigureOut">
              <a:rPr lang="el-GR" smtClean="0"/>
              <a:pPr/>
              <a:t>18/12/2014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1108-7ECF-4CE6-9667-9FFC96E6814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22152-3E08-42D8-A93D-390F9F3FC641}" type="datetimeFigureOut">
              <a:rPr lang="el-GR" smtClean="0"/>
              <a:pPr/>
              <a:t>18/12/2014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1108-7ECF-4CE6-9667-9FFC96E6814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22152-3E08-42D8-A93D-390F9F3FC641}" type="datetimeFigureOut">
              <a:rPr lang="el-GR" smtClean="0"/>
              <a:pPr/>
              <a:t>18/12/2014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1108-7ECF-4CE6-9667-9FFC96E6814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22152-3E08-42D8-A93D-390F9F3FC641}" type="datetimeFigureOut">
              <a:rPr lang="el-GR" smtClean="0"/>
              <a:pPr/>
              <a:t>18/12/2014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1108-7ECF-4CE6-9667-9FFC96E6814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22152-3E08-42D8-A93D-390F9F3FC641}" type="datetimeFigureOut">
              <a:rPr lang="el-GR" smtClean="0"/>
              <a:pPr/>
              <a:t>18/12/2014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1108-7ECF-4CE6-9667-9FFC96E6814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22152-3E08-42D8-A93D-390F9F3FC641}" type="datetimeFigureOut">
              <a:rPr lang="el-GR" smtClean="0"/>
              <a:pPr/>
              <a:t>18/12/2014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1108-7ECF-4CE6-9667-9FFC96E6814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22152-3E08-42D8-A93D-390F9F3FC641}" type="datetimeFigureOut">
              <a:rPr lang="el-GR" smtClean="0"/>
              <a:pPr/>
              <a:t>18/12/2014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1108-7ECF-4CE6-9667-9FFC96E6814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22152-3E08-42D8-A93D-390F9F3FC641}" type="datetimeFigureOut">
              <a:rPr lang="el-GR" smtClean="0"/>
              <a:pPr/>
              <a:t>18/12/2014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1108-7ECF-4CE6-9667-9FFC96E6814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22152-3E08-42D8-A93D-390F9F3FC641}" type="datetimeFigureOut">
              <a:rPr lang="el-GR" smtClean="0"/>
              <a:pPr/>
              <a:t>18/12/2014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1108-7ECF-4CE6-9667-9FFC96E6814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22152-3E08-42D8-A93D-390F9F3FC641}" type="datetimeFigureOut">
              <a:rPr lang="el-GR" smtClean="0"/>
              <a:pPr/>
              <a:t>18/12/2014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B1108-7ECF-4CE6-9667-9FFC96E6814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22152-3E08-42D8-A93D-390F9F3FC641}" type="datetimeFigureOut">
              <a:rPr lang="el-GR" smtClean="0"/>
              <a:pPr/>
              <a:t>18/12/2014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B1108-7ECF-4CE6-9667-9FFC96E6814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youtu.be/2C_6ax2TsV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- Θέση περιεχομένου" descr="decor_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124744"/>
            <a:ext cx="6840760" cy="4782477"/>
          </a:xfrm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Χημεία </a:t>
            </a:r>
            <a:r>
              <a:rPr lang="el-GR" b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Β΄Λυκείου</a:t>
            </a:r>
            <a:r>
              <a:rPr lang="el-GR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γενικής παιδείας</a:t>
            </a:r>
            <a:endParaRPr lang="el-GR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3 - TextBox"/>
          <p:cNvSpPr txBox="1"/>
          <p:nvPr/>
        </p:nvSpPr>
        <p:spPr>
          <a:xfrm>
            <a:off x="3203848" y="5951021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/>
              <a:t>ΕΚΦΕ ΛΕΣΒΟΥ</a:t>
            </a:r>
          </a:p>
          <a:p>
            <a:pPr algn="ctr"/>
            <a:r>
              <a:rPr lang="el-GR" b="1" i="1" dirty="0" err="1" smtClean="0"/>
              <a:t>Ηλιάδου</a:t>
            </a:r>
            <a:r>
              <a:rPr lang="el-GR" b="1" i="1" dirty="0" smtClean="0"/>
              <a:t> Κική, Δρ. Χημικός</a:t>
            </a:r>
            <a:endParaRPr lang="el-GR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Ανίχνευση πολλαπλού δεσμού</a:t>
            </a:r>
            <a:endParaRPr lang="el-GR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800" dirty="0" smtClean="0"/>
              <a:t>Αποχρωματισμός καστανέρυθρου διαλύματος </a:t>
            </a:r>
            <a:r>
              <a:rPr lang="en-US" sz="2800" dirty="0" smtClean="0"/>
              <a:t>Br</a:t>
            </a:r>
            <a:r>
              <a:rPr lang="en-US" sz="2800" baseline="-25000" dirty="0" smtClean="0"/>
              <a:t>2</a:t>
            </a:r>
            <a:endParaRPr lang="el-GR" sz="2800" dirty="0" smtClean="0"/>
          </a:p>
          <a:p>
            <a:pPr>
              <a:buNone/>
            </a:pPr>
            <a:endParaRPr lang="el-GR" sz="1600" u="sng" dirty="0"/>
          </a:p>
          <a:p>
            <a:pPr>
              <a:buNone/>
            </a:pPr>
            <a:endParaRPr lang="el-GR" sz="1600" u="sng" dirty="0" smtClean="0"/>
          </a:p>
          <a:p>
            <a:pPr>
              <a:buNone/>
            </a:pPr>
            <a:endParaRPr lang="en-US" sz="1600" u="sng" dirty="0" smtClean="0">
              <a:hlinkClick r:id="rId2"/>
            </a:endParaRPr>
          </a:p>
          <a:p>
            <a:pPr>
              <a:buNone/>
            </a:pPr>
            <a:endParaRPr lang="en-US" sz="1600" b="1" u="sng" dirty="0" smtClean="0">
              <a:hlinkClick r:id="rId2"/>
            </a:endParaRPr>
          </a:p>
          <a:p>
            <a:pPr>
              <a:buNone/>
            </a:pPr>
            <a:endParaRPr lang="en-US" sz="1600" b="1" u="sng" dirty="0" smtClean="0">
              <a:hlinkClick r:id="rId2"/>
            </a:endParaRPr>
          </a:p>
          <a:p>
            <a:pPr>
              <a:buNone/>
            </a:pPr>
            <a:endParaRPr lang="en-US" sz="1600" b="1" u="sng" dirty="0" smtClean="0">
              <a:hlinkClick r:id="rId2"/>
            </a:endParaRPr>
          </a:p>
          <a:p>
            <a:pPr>
              <a:buNone/>
            </a:pPr>
            <a:endParaRPr lang="en-US" sz="1600" b="1" u="sng" dirty="0" smtClean="0">
              <a:hlinkClick r:id="rId2"/>
            </a:endParaRPr>
          </a:p>
          <a:p>
            <a:pPr>
              <a:buNone/>
            </a:pPr>
            <a:endParaRPr lang="el-GR" sz="1600" b="1" u="sng" dirty="0" smtClean="0">
              <a:hlinkClick r:id="rId2"/>
            </a:endParaRPr>
          </a:p>
          <a:p>
            <a:pPr>
              <a:buNone/>
            </a:pPr>
            <a:endParaRPr lang="el-GR" sz="1600" b="1" u="sng" dirty="0" smtClean="0">
              <a:hlinkClick r:id="rId2"/>
            </a:endParaRPr>
          </a:p>
          <a:p>
            <a:pPr>
              <a:buNone/>
            </a:pPr>
            <a:endParaRPr lang="en-US" sz="1600" b="1" u="sng" dirty="0" smtClean="0">
              <a:hlinkClick r:id="rId2"/>
            </a:endParaRPr>
          </a:p>
          <a:p>
            <a:pPr>
              <a:buNone/>
            </a:pPr>
            <a:endParaRPr lang="el-GR" b="1" u="sng" dirty="0" smtClean="0">
              <a:hlinkClick r:id="rId2"/>
            </a:endParaRPr>
          </a:p>
          <a:p>
            <a:pPr>
              <a:buNone/>
            </a:pPr>
            <a:endParaRPr lang="el-GR" b="1" u="sng" dirty="0" smtClean="0">
              <a:hlinkClick r:id="rId2"/>
            </a:endParaRPr>
          </a:p>
          <a:p>
            <a:pPr>
              <a:buNone/>
            </a:pPr>
            <a:r>
              <a:rPr lang="en-US" b="1" u="sng" dirty="0" smtClean="0">
                <a:hlinkClick r:id="rId2"/>
              </a:rPr>
              <a:t>http://</a:t>
            </a:r>
            <a:r>
              <a:rPr lang="en-US" b="1" u="sng" dirty="0" smtClean="0">
                <a:hlinkClick r:id="rId2"/>
              </a:rPr>
              <a:t>youtube.com/watch?v=2C_6ax2TsV8</a:t>
            </a:r>
            <a:endParaRPr lang="el-GR" b="1" u="sng" dirty="0" smtClean="0"/>
          </a:p>
          <a:p>
            <a:pPr>
              <a:buNone/>
            </a:pPr>
            <a:endParaRPr lang="el-GR" sz="1600" dirty="0"/>
          </a:p>
          <a:p>
            <a:pPr>
              <a:buNone/>
            </a:pPr>
            <a:endParaRPr lang="el-GR" sz="1600" u="sng" dirty="0" smtClean="0"/>
          </a:p>
          <a:p>
            <a:pPr>
              <a:buNone/>
            </a:pPr>
            <a:endParaRPr lang="el-GR" sz="1600" u="sng" dirty="0"/>
          </a:p>
          <a:p>
            <a:pPr>
              <a:buNone/>
            </a:pPr>
            <a:endParaRPr lang="el-GR" sz="1600" u="sng" dirty="0" smtClean="0"/>
          </a:p>
          <a:p>
            <a:pPr>
              <a:buNone/>
            </a:pPr>
            <a:endParaRPr lang="en-US" sz="1600" dirty="0">
              <a:hlinkClick r:id="rId2"/>
            </a:endParaRPr>
          </a:p>
          <a:p>
            <a:pPr>
              <a:buNone/>
            </a:pPr>
            <a:endParaRPr lang="el-GR" b="1" dirty="0"/>
          </a:p>
        </p:txBody>
      </p:sp>
      <p:pic>
        <p:nvPicPr>
          <p:cNvPr id="4" name="3 - Εικόνα" descr="bromi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79712" y="1916832"/>
            <a:ext cx="4989991" cy="33994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l-GR" b="1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Αιθανόλη</a:t>
            </a:r>
            <a:endParaRPr lang="el-GR" b="1" dirty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19869"/>
            <a:ext cx="8229600" cy="5001419"/>
          </a:xfrm>
        </p:spPr>
        <p:txBody>
          <a:bodyPr/>
          <a:lstStyle/>
          <a:p>
            <a:endParaRPr lang="el-G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l-G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Αλκοολική ζύμωση</a:t>
            </a:r>
            <a:endParaRPr lang="en-US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l-G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l-GR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l-G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Διήθηση-απόσταξη</a:t>
            </a:r>
            <a:endParaRPr lang="en-US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l-GR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l-GR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l-G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Ανίχνευση αλκοόλης στο απόσταγμα</a:t>
            </a:r>
          </a:p>
          <a:p>
            <a:pPr>
              <a:buNone/>
            </a:pPr>
            <a:endParaRPr lang="el-GR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el-GR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Αιθανόλη</a:t>
            </a:r>
            <a:endParaRPr lang="el-GR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FFFF00"/>
                </a:solidFill>
              </a:rPr>
              <a:t>Αποχρωματισμός </a:t>
            </a:r>
            <a:r>
              <a:rPr lang="el-GR" dirty="0" smtClean="0"/>
              <a:t>κόκκινου κρασιού με ενεργό άνθρακα</a:t>
            </a:r>
          </a:p>
          <a:p>
            <a:pPr>
              <a:buNone/>
            </a:pPr>
            <a:endParaRPr lang="en-US" dirty="0" smtClean="0"/>
          </a:p>
          <a:p>
            <a:r>
              <a:rPr lang="el-GR" b="1" dirty="0" smtClean="0">
                <a:solidFill>
                  <a:srgbClr val="00B0F0"/>
                </a:solidFill>
              </a:rPr>
              <a:t>Απόσταξη</a:t>
            </a:r>
            <a:r>
              <a:rPr lang="el-GR" dirty="0" smtClean="0"/>
              <a:t> κόκκινου κρασιού και ανίχνευση αλκοόλης στο απόσταγμα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apostax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1700808"/>
            <a:ext cx="3908962" cy="4292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/>
          <a:lstStyle/>
          <a:p>
            <a:r>
              <a:rPr lang="el-GR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Οξείδωση Αλκοολών</a:t>
            </a:r>
            <a:endParaRPr lang="el-GR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Με ήπια οξειδωτικά μέσα (</a:t>
            </a:r>
            <a:r>
              <a:rPr lang="en-US" dirty="0" err="1" smtClean="0"/>
              <a:t>CuO</a:t>
            </a:r>
            <a:r>
              <a:rPr lang="en-US" dirty="0" smtClean="0"/>
              <a:t>)</a:t>
            </a:r>
            <a:endParaRPr lang="el-GR" dirty="0" smtClean="0"/>
          </a:p>
          <a:p>
            <a:endParaRPr lang="en-US" dirty="0" smtClean="0"/>
          </a:p>
          <a:p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	Με ισχυρά οξειδωτικά μέσα (Κ</a:t>
            </a:r>
            <a:r>
              <a:rPr lang="el-GR" baseline="-25000" dirty="0" smtClean="0"/>
              <a:t>2</a:t>
            </a:r>
            <a:r>
              <a:rPr lang="en-US" dirty="0" smtClean="0"/>
              <a:t>Cr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7</a:t>
            </a:r>
            <a:r>
              <a:rPr lang="en-US" dirty="0" smtClean="0"/>
              <a:t>/H</a:t>
            </a:r>
            <a:r>
              <a:rPr lang="en-US" baseline="-25000" dirty="0" smtClean="0"/>
              <a:t>2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dirty="0" smtClean="0"/>
              <a:t>)</a:t>
            </a:r>
          </a:p>
          <a:p>
            <a:endParaRPr lang="el-GR" dirty="0"/>
          </a:p>
        </p:txBody>
      </p:sp>
      <p:pic>
        <p:nvPicPr>
          <p:cNvPr id="5" name="4 - Εικόνα" descr="cu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2852936"/>
            <a:ext cx="4101260" cy="3071986"/>
          </a:xfrm>
          <a:prstGeom prst="rect">
            <a:avLst/>
          </a:prstGeom>
        </p:spPr>
      </p:pic>
      <p:pic>
        <p:nvPicPr>
          <p:cNvPr id="6" name="5 - Εικόνα" descr="αλκοτεστ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2587064"/>
            <a:ext cx="3168352" cy="33274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Καρβοξυλικά</a:t>
            </a:r>
            <a:r>
              <a:rPr lang="el-GR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οξέα</a:t>
            </a:r>
            <a:endParaRPr lang="el-GR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pH&lt;7 </a:t>
            </a:r>
            <a:endParaRPr lang="el-G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l-G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l-GR" sz="28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πεχαμετρικό</a:t>
            </a:r>
            <a:r>
              <a:rPr lang="el-GR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χαρτί- δείκτες</a:t>
            </a:r>
            <a:r>
              <a:rPr lang="el-G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endParaRPr lang="el-G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l-G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Αντίδραση με μέταλλα</a:t>
            </a:r>
          </a:p>
          <a:p>
            <a:pPr>
              <a:buNone/>
            </a:pPr>
            <a:endParaRPr lang="el-GR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l-GR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Αντίδραση με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NaHCO</a:t>
            </a:r>
            <a:r>
              <a:rPr lang="en-US" b="1" baseline="-25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l-GR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(επιβεβαίωση νόμου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Lavoisier?)</a:t>
            </a:r>
            <a:endParaRPr lang="el-GR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el-G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484784"/>
            <a:ext cx="3652623" cy="4635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40000" r="-4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err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Καρβοξυλικά</a:t>
            </a:r>
            <a:r>
              <a:rPr lang="el-GR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οξέα</a:t>
            </a:r>
            <a:endParaRPr lang="el-GR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	</a:t>
            </a:r>
            <a:r>
              <a:rPr lang="el-GR" b="1" dirty="0" smtClean="0">
                <a:solidFill>
                  <a:schemeClr val="accent6">
                    <a:lumMod val="75000"/>
                  </a:schemeClr>
                </a:solidFill>
              </a:rPr>
              <a:t>Προσδιορισμός οξύτητας ελαιολάδου </a:t>
            </a:r>
            <a:r>
              <a:rPr lang="el-GR" b="1" u="sng" dirty="0" smtClean="0">
                <a:solidFill>
                  <a:schemeClr val="accent6">
                    <a:lumMod val="75000"/>
                  </a:schemeClr>
                </a:solidFill>
              </a:rPr>
              <a:t>πριν και μετά από τηγάνισμα</a:t>
            </a:r>
            <a:endParaRPr lang="en-US" b="1" u="sng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el-GR" dirty="0" smtClean="0"/>
          </a:p>
          <a:p>
            <a:pPr algn="just">
              <a:buNone/>
            </a:pPr>
            <a:r>
              <a:rPr lang="el-GR" dirty="0" smtClean="0"/>
              <a:t>	</a:t>
            </a:r>
            <a:r>
              <a:rPr lang="el-GR" dirty="0" err="1" smtClean="0"/>
              <a:t>Ογκομετρούμε</a:t>
            </a:r>
            <a:r>
              <a:rPr lang="el-GR" dirty="0" smtClean="0"/>
              <a:t> </a:t>
            </a:r>
            <a:r>
              <a:rPr lang="el-GR" b="1" dirty="0" smtClean="0"/>
              <a:t>10g  δείγματος λαδιού με </a:t>
            </a:r>
            <a:r>
              <a:rPr lang="el-GR" dirty="0" err="1" smtClean="0"/>
              <a:t>ΝαΟΗ</a:t>
            </a:r>
            <a:r>
              <a:rPr lang="el-GR" dirty="0" smtClean="0"/>
              <a:t> 0,1Μ. Το δείγμα διαλύεται σε 25mL αιθανόλης και προσθέτουμε 10-15 σταγόνες </a:t>
            </a:r>
            <a:r>
              <a:rPr lang="el-GR" dirty="0" err="1" smtClean="0"/>
              <a:t>φαινολοφθαλεΐνης</a:t>
            </a:r>
            <a:r>
              <a:rPr lang="el-GR" dirty="0" smtClean="0"/>
              <a:t>.</a:t>
            </a:r>
          </a:p>
          <a:p>
            <a:pPr>
              <a:buNone/>
            </a:pPr>
            <a:endParaRPr lang="el-GR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    </a:t>
            </a:r>
            <a:r>
              <a:rPr lang="el-GR" sz="2800" b="1" dirty="0" smtClean="0">
                <a:solidFill>
                  <a:schemeClr val="accent5">
                    <a:lumMod val="75000"/>
                  </a:schemeClr>
                </a:solidFill>
              </a:rPr>
              <a:t>ΤΟΠΙΚΟΣ ΔΙΑΓΩΝΙΣΜΟΣ ΕΥΡΩΠΑΙΚΗΣ ΟΛΥΜΠΙΑΔΑΣ ΕΠΙΣΤΗΜΩΝ (EUSO) 2012 ΕΚΦΕ ΑΝΑΤΟΛΙΚΗΣ ΑΤΤΙΚΗΣ </a:t>
            </a:r>
            <a:endParaRPr lang="el-GR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/>
          <a:lstStyle/>
          <a:p>
            <a:r>
              <a:rPr lang="el-GR" b="1" dirty="0" err="1" smtClean="0">
                <a:solidFill>
                  <a:srgbClr val="92D050"/>
                </a:solidFill>
              </a:rPr>
              <a:t>Καρβοξυλικά</a:t>
            </a:r>
            <a:r>
              <a:rPr lang="el-GR" b="1" dirty="0" smtClean="0">
                <a:solidFill>
                  <a:srgbClr val="92D050"/>
                </a:solidFill>
              </a:rPr>
              <a:t> οξέα</a:t>
            </a:r>
            <a:endParaRPr lang="el-GR" b="1" dirty="0">
              <a:solidFill>
                <a:srgbClr val="92D05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 algn="ctr">
              <a:buNone/>
            </a:pPr>
            <a:endParaRPr lang="el-GR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None/>
            </a:pPr>
            <a:endParaRPr lang="el-GR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buNone/>
            </a:pPr>
            <a:r>
              <a:rPr lang="el-GR" b="1" dirty="0" smtClean="0">
                <a:solidFill>
                  <a:schemeClr val="accent5">
                    <a:lumMod val="75000"/>
                  </a:schemeClr>
                </a:solidFill>
              </a:rPr>
              <a:t>ΠΑΝΕΛΛΗΝΙΟΣ ΔΙΑΓΩΝΙΣΜΟΣ ΕΥΡΩΠΑΙΚΗΣ ΟΛΥΜΠΙΑΔΑΣ ΕΠΙΣΤΗΜΩΝ (EUSO) 2009</a:t>
            </a:r>
            <a:endParaRPr lang="el-G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539552" y="1445875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 smtClean="0">
                <a:solidFill>
                  <a:srgbClr val="FF0000"/>
                </a:solidFill>
              </a:rPr>
              <a:t>Ογκομετρικός προσδιορισμός της μάζας της δραστικής ουσίας, του </a:t>
            </a:r>
            <a:r>
              <a:rPr lang="el-GR" sz="2400" b="1" dirty="0" err="1" smtClean="0">
                <a:solidFill>
                  <a:srgbClr val="FF0000"/>
                </a:solidFill>
              </a:rPr>
              <a:t>ακετυλοσαλικυλικού</a:t>
            </a:r>
            <a:r>
              <a:rPr lang="el-GR" sz="2400" b="1" dirty="0" smtClean="0">
                <a:solidFill>
                  <a:srgbClr val="FF0000"/>
                </a:solidFill>
              </a:rPr>
              <a:t> οξέος, που περιέχεται στην ασπιρίνη.</a:t>
            </a:r>
          </a:p>
        </p:txBody>
      </p:sp>
      <p:pic>
        <p:nvPicPr>
          <p:cNvPr id="5" name="4 - Εικόνα" descr="ασπιρίνη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2616995"/>
            <a:ext cx="3888432" cy="24681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2462</TotalTime>
  <Words>89</Words>
  <Application>Microsoft Office PowerPoint</Application>
  <PresentationFormat>Προβολή στην οθόνη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Χημεία Β΄Λυκείου γενικής παιδείας</vt:lpstr>
      <vt:lpstr>Ανίχνευση πολλαπλού δεσμού</vt:lpstr>
      <vt:lpstr>Αιθανόλη</vt:lpstr>
      <vt:lpstr>Αιθανόλη</vt:lpstr>
      <vt:lpstr>Οξείδωση Αλκοολών</vt:lpstr>
      <vt:lpstr>Καρβοξυλικά οξέα</vt:lpstr>
      <vt:lpstr>Καρβοξυλικά οξέα</vt:lpstr>
      <vt:lpstr>Καρβοξυλικά οξέα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Χημεία Β΄Λυκείου γενικής παιδείας</dc:title>
  <dc:creator>kiki</dc:creator>
  <cp:lastModifiedBy>ekfe</cp:lastModifiedBy>
  <cp:revision>61</cp:revision>
  <dcterms:created xsi:type="dcterms:W3CDTF">2014-02-20T07:32:39Z</dcterms:created>
  <dcterms:modified xsi:type="dcterms:W3CDTF">2014-12-18T10:47:44Z</dcterms:modified>
</cp:coreProperties>
</file>